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5" r:id="rId3"/>
    <p:sldId id="257" r:id="rId4"/>
    <p:sldId id="258" r:id="rId5"/>
    <p:sldId id="259" r:id="rId6"/>
    <p:sldId id="260" r:id="rId7"/>
    <p:sldId id="266" r:id="rId8"/>
    <p:sldId id="261" r:id="rId9"/>
    <p:sldId id="262" r:id="rId10"/>
    <p:sldId id="263"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p:restoredTop sz="78998"/>
  </p:normalViewPr>
  <p:slideViewPr>
    <p:cSldViewPr snapToGrid="0" snapToObjects="1">
      <p:cViewPr>
        <p:scale>
          <a:sx n="57" d="100"/>
          <a:sy n="57" d="100"/>
        </p:scale>
        <p:origin x="-1098"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90E029-3D96-FA42-84B9-52FEF2131F14}" type="datetimeFigureOut">
              <a:rPr lang="en-US" smtClean="0"/>
              <a:t>5/15/2016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7CCF4-35CA-A948-9720-D4A31E565536}" type="slidenum">
              <a:rPr lang="en-US" smtClean="0"/>
              <a:t>‹#›</a:t>
            </a:fld>
            <a:endParaRPr lang="en-US"/>
          </a:p>
        </p:txBody>
      </p:sp>
    </p:spTree>
    <p:extLst>
      <p:ext uri="{BB962C8B-B14F-4D97-AF65-F5344CB8AC3E}">
        <p14:creationId xmlns:p14="http://schemas.microsoft.com/office/powerpoint/2010/main" val="21307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1</a:t>
            </a:fld>
            <a:endParaRPr lang="en-US"/>
          </a:p>
        </p:txBody>
      </p:sp>
    </p:spTree>
    <p:extLst>
      <p:ext uri="{BB962C8B-B14F-4D97-AF65-F5344CB8AC3E}">
        <p14:creationId xmlns:p14="http://schemas.microsoft.com/office/powerpoint/2010/main" val="208804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 can we show Jesus that we are His friends?  (John 15:14)</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Jesus tells us in John 15:15 that He considers us friends and that He wants to prove that by telling us all that we can know about His Father and about Himself.  Where can we learn about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circle of friends is the happiest place to learn about God.  He wants us to draw close to other Christians as we draw closer to Him.  Discuss in your group how you can do this.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77CCF4-35CA-A948-9720-D4A31E565536}" type="slidenum">
              <a:rPr lang="en-US" smtClean="0"/>
              <a:t>10</a:t>
            </a:fld>
            <a:endParaRPr lang="en-US"/>
          </a:p>
        </p:txBody>
      </p:sp>
    </p:spTree>
    <p:extLst>
      <p:ext uri="{BB962C8B-B14F-4D97-AF65-F5344CB8AC3E}">
        <p14:creationId xmlns:p14="http://schemas.microsoft.com/office/powerpoint/2010/main" val="2135607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WITH MY FRIEND, JESUS, I CAN FACE LIFE UNAFRAID</a:t>
            </a:r>
          </a:p>
          <a:p>
            <a:pPr marL="0" indent="0">
              <a:buNone/>
            </a:pPr>
            <a:endParaRPr lang="en-US" dirty="0" smtClean="0"/>
          </a:p>
          <a:p>
            <a:pPr marL="0" indent="0">
              <a:buNone/>
            </a:pPr>
            <a:r>
              <a:rPr lang="en-US" dirty="0" smtClean="0"/>
              <a:t>I asked for a friend;</a:t>
            </a:r>
          </a:p>
          <a:p>
            <a:pPr marL="0" indent="0">
              <a:buNone/>
            </a:pPr>
            <a:r>
              <a:rPr lang="en-US" dirty="0" smtClean="0"/>
              <a:t>God sent me One.</a:t>
            </a:r>
          </a:p>
          <a:p>
            <a:pPr marL="0" indent="0">
              <a:buNone/>
            </a:pPr>
            <a:r>
              <a:rPr lang="en-US" dirty="0" smtClean="0"/>
              <a:t>I cried for love;</a:t>
            </a:r>
          </a:p>
          <a:p>
            <a:pPr marL="0" indent="0">
              <a:buNone/>
            </a:pPr>
            <a:r>
              <a:rPr lang="en-US" dirty="0" smtClean="0"/>
              <a:t>God sent His Son.</a:t>
            </a:r>
          </a:p>
          <a:p>
            <a:pPr marL="0" indent="0">
              <a:buNone/>
            </a:pPr>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11</a:t>
            </a:fld>
            <a:endParaRPr lang="en-US"/>
          </a:p>
        </p:txBody>
      </p:sp>
    </p:spTree>
    <p:extLst>
      <p:ext uri="{BB962C8B-B14F-4D97-AF65-F5344CB8AC3E}">
        <p14:creationId xmlns:p14="http://schemas.microsoft.com/office/powerpoint/2010/main" val="163768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little community of Lake Rice, Canada, knew Joseph </a:t>
            </a:r>
            <a:r>
              <a:rPr lang="en-US" sz="1200" kern="1200" dirty="0" err="1" smtClean="0">
                <a:solidFill>
                  <a:schemeClr val="tx1"/>
                </a:solidFill>
                <a:effectLst/>
                <a:latin typeface="+mn-lt"/>
                <a:ea typeface="+mn-ea"/>
                <a:cs typeface="+mn-cs"/>
              </a:rPr>
              <a:t>Scriven</a:t>
            </a:r>
            <a:r>
              <a:rPr lang="en-US" sz="1200" kern="1200" dirty="0" smtClean="0">
                <a:solidFill>
                  <a:schemeClr val="tx1"/>
                </a:solidFill>
                <a:effectLst/>
                <a:latin typeface="+mn-lt"/>
                <a:ea typeface="+mn-ea"/>
                <a:cs typeface="+mn-cs"/>
              </a:rPr>
              <a:t> as a somewhat eccentric man in his sixties.  He often helped others by doing carpentry work for them, but there was one odd standard: he worked only for those who could not pay.  A bachelor, he lived around his friends until his death in October 1886.  Most people did not know that </a:t>
            </a:r>
            <a:r>
              <a:rPr lang="en-US" sz="1200" kern="1200" dirty="0" err="1" smtClean="0">
                <a:solidFill>
                  <a:schemeClr val="tx1"/>
                </a:solidFill>
                <a:effectLst/>
                <a:latin typeface="+mn-lt"/>
                <a:ea typeface="+mn-ea"/>
                <a:cs typeface="+mn-cs"/>
              </a:rPr>
              <a:t>Scriven</a:t>
            </a:r>
            <a:r>
              <a:rPr lang="en-US" sz="1200" kern="1200" dirty="0" smtClean="0">
                <a:solidFill>
                  <a:schemeClr val="tx1"/>
                </a:solidFill>
                <a:effectLst/>
                <a:latin typeface="+mn-lt"/>
                <a:ea typeface="+mn-ea"/>
                <a:cs typeface="+mn-cs"/>
              </a:rPr>
              <a:t> had graduated from Trinity College in Dublin, Ireland.  After his plans to marry his sweetheart ended in tragedy when she drowned the day before the wedding date, </a:t>
            </a:r>
            <a:r>
              <a:rPr lang="en-US" sz="1200" kern="1200" dirty="0" err="1" smtClean="0">
                <a:solidFill>
                  <a:schemeClr val="tx1"/>
                </a:solidFill>
                <a:effectLst/>
                <a:latin typeface="+mn-lt"/>
                <a:ea typeface="+mn-ea"/>
                <a:cs typeface="+mn-cs"/>
              </a:rPr>
              <a:t>Scriven</a:t>
            </a:r>
            <a:r>
              <a:rPr lang="en-US" sz="1200" kern="1200" dirty="0" smtClean="0">
                <a:solidFill>
                  <a:schemeClr val="tx1"/>
                </a:solidFill>
                <a:effectLst/>
                <a:latin typeface="+mn-lt"/>
                <a:ea typeface="+mn-ea"/>
                <a:cs typeface="+mn-cs"/>
              </a:rPr>
              <a:t> migrated to Canada to start a new life.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he never recovered from the pain and shock.  Some years later he wrote a poem to comfort his mother, who still grieved for her son.  He called the poem, “What a Friend We Have in Jesus.”  No one knows how that poem ever got set to music, but people had been singing it for about ten years before a friend found the original manuscript in </a:t>
            </a:r>
            <a:r>
              <a:rPr lang="en-US" sz="1200" kern="1200" dirty="0" err="1" smtClean="0">
                <a:solidFill>
                  <a:schemeClr val="tx1"/>
                </a:solidFill>
                <a:effectLst/>
                <a:latin typeface="+mn-lt"/>
                <a:ea typeface="+mn-ea"/>
                <a:cs typeface="+mn-cs"/>
              </a:rPr>
              <a:t>Scriven’s</a:t>
            </a:r>
            <a:r>
              <a:rPr lang="en-US" sz="1200" kern="1200" dirty="0" smtClean="0">
                <a:solidFill>
                  <a:schemeClr val="tx1"/>
                </a:solidFill>
                <a:effectLst/>
                <a:latin typeface="+mn-lt"/>
                <a:ea typeface="+mn-ea"/>
                <a:cs typeface="+mn-cs"/>
              </a:rPr>
              <a:t> room.  When asked if he had written the poem, </a:t>
            </a:r>
            <a:r>
              <a:rPr lang="en-US" sz="1200" kern="1200" dirty="0" err="1" smtClean="0">
                <a:solidFill>
                  <a:schemeClr val="tx1"/>
                </a:solidFill>
                <a:effectLst/>
                <a:latin typeface="+mn-lt"/>
                <a:ea typeface="+mn-ea"/>
                <a:cs typeface="+mn-cs"/>
              </a:rPr>
              <a:t>Scriven</a:t>
            </a:r>
            <a:r>
              <a:rPr lang="en-US" sz="1200" kern="1200" dirty="0" smtClean="0">
                <a:solidFill>
                  <a:schemeClr val="tx1"/>
                </a:solidFill>
                <a:effectLst/>
                <a:latin typeface="+mn-lt"/>
                <a:ea typeface="+mn-ea"/>
                <a:cs typeface="+mn-cs"/>
              </a:rPr>
              <a:t> replied that it had been a joint effort between himself and the Lord.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2</a:t>
            </a:fld>
            <a:endParaRPr lang="en-US"/>
          </a:p>
        </p:txBody>
      </p:sp>
    </p:spTree>
    <p:extLst>
      <p:ext uri="{BB962C8B-B14F-4D97-AF65-F5344CB8AC3E}">
        <p14:creationId xmlns:p14="http://schemas.microsoft.com/office/powerpoint/2010/main" val="55037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 Friend we have in Jesus!</a:t>
            </a:r>
          </a:p>
          <a:p>
            <a:r>
              <a:rPr lang="en-US" sz="1200" kern="1200" dirty="0" smtClean="0">
                <a:solidFill>
                  <a:schemeClr val="tx1"/>
                </a:solidFill>
                <a:effectLst/>
                <a:latin typeface="+mn-lt"/>
                <a:ea typeface="+mn-ea"/>
                <a:cs typeface="+mn-cs"/>
              </a:rPr>
              <a:t>All our sins and </a:t>
            </a:r>
            <a:r>
              <a:rPr lang="en-US" sz="1200" kern="1200" dirty="0" err="1" smtClean="0">
                <a:solidFill>
                  <a:schemeClr val="tx1"/>
                </a:solidFill>
                <a:effectLst/>
                <a:latin typeface="+mn-lt"/>
                <a:ea typeface="+mn-ea"/>
                <a:cs typeface="+mn-cs"/>
              </a:rPr>
              <a:t>griefs</a:t>
            </a:r>
            <a:r>
              <a:rPr lang="en-US" sz="1200" kern="1200" dirty="0" smtClean="0">
                <a:solidFill>
                  <a:schemeClr val="tx1"/>
                </a:solidFill>
                <a:effectLst/>
                <a:latin typeface="+mn-lt"/>
                <a:ea typeface="+mn-ea"/>
                <a:cs typeface="+mn-cs"/>
              </a:rPr>
              <a:t> to bear;</a:t>
            </a:r>
          </a:p>
          <a:p>
            <a:r>
              <a:rPr lang="en-US" sz="1200" kern="1200" dirty="0" smtClean="0">
                <a:solidFill>
                  <a:schemeClr val="tx1"/>
                </a:solidFill>
                <a:effectLst/>
                <a:latin typeface="+mn-lt"/>
                <a:ea typeface="+mn-ea"/>
                <a:cs typeface="+mn-cs"/>
              </a:rPr>
              <a:t>What a privilege to carry</a:t>
            </a:r>
          </a:p>
          <a:p>
            <a:r>
              <a:rPr lang="en-US" sz="1200" kern="1200" dirty="0" smtClean="0">
                <a:solidFill>
                  <a:schemeClr val="tx1"/>
                </a:solidFill>
                <a:effectLst/>
                <a:latin typeface="+mn-lt"/>
                <a:ea typeface="+mn-ea"/>
                <a:cs typeface="+mn-cs"/>
              </a:rPr>
              <a:t>Everything to Him in prayer!”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Most of us have sung that old hymn many times.  The words bring comfort to the sorrowing, and new hope to the friendless.  JESUS is our Friend!  What joy that causes!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3</a:t>
            </a:fld>
            <a:endParaRPr lang="en-US"/>
          </a:p>
        </p:txBody>
      </p:sp>
    </p:spTree>
    <p:extLst>
      <p:ext uri="{BB962C8B-B14F-4D97-AF65-F5344CB8AC3E}">
        <p14:creationId xmlns:p14="http://schemas.microsoft.com/office/powerpoint/2010/main" val="191039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Solomon, who was famous for his wisdom, has much to say about friends.  Let’s look for a few moments at some of his wise advice.</a:t>
            </a:r>
          </a:p>
          <a:p>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When can we count on the love of a friend?  </a:t>
            </a:r>
            <a:r>
              <a:rPr lang="en-US" sz="1200" i="1" kern="1200" dirty="0" smtClean="0">
                <a:solidFill>
                  <a:schemeClr val="tx1"/>
                </a:solidFill>
                <a:effectLst/>
                <a:latin typeface="+mn-lt"/>
                <a:ea typeface="+mn-ea"/>
                <a:cs typeface="+mn-cs"/>
              </a:rPr>
              <a:t>(Proverbs 17:17)</a:t>
            </a: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2   How can we have friends of our own?  </a:t>
            </a:r>
            <a:r>
              <a:rPr lang="en-US" sz="1200" i="1" kern="1200" dirty="0" smtClean="0">
                <a:solidFill>
                  <a:schemeClr val="tx1"/>
                </a:solidFill>
                <a:effectLst/>
                <a:latin typeface="+mn-lt"/>
                <a:ea typeface="+mn-ea"/>
                <a:cs typeface="+mn-cs"/>
              </a:rPr>
              <a:t>(Proverbs 18:24, first part)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77CCF4-35CA-A948-9720-D4A31E565536}" type="slidenum">
              <a:rPr lang="en-US" smtClean="0"/>
              <a:t>4</a:t>
            </a:fld>
            <a:endParaRPr lang="en-US"/>
          </a:p>
        </p:txBody>
      </p:sp>
    </p:spTree>
    <p:extLst>
      <p:ext uri="{BB962C8B-B14F-4D97-AF65-F5344CB8AC3E}">
        <p14:creationId xmlns:p14="http://schemas.microsoft.com/office/powerpoint/2010/main" val="99193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Solomon mentions a Friend that sticks closer than a brother (Proverbs 18:24, last part</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Whom do you think he means?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 Proverbs 27:9, what quality of friendship do you see mentioned?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Matthew 15, versus 21-28, we find the experience of a woman who came to Jesus on behalf of her demon-possessed daughter.  At first Jesus ignored her or treated her coldly, both to test the woman and to show His disciples how unfairly the Jews behaved toward the Gentiles.  But this mother’s faith was very strong; she </a:t>
            </a:r>
            <a:r>
              <a:rPr lang="en-US" sz="1200" i="1" kern="1200" dirty="0" smtClean="0">
                <a:solidFill>
                  <a:schemeClr val="tx1"/>
                </a:solidFill>
                <a:effectLst/>
                <a:latin typeface="+mn-lt"/>
                <a:ea typeface="+mn-ea"/>
                <a:cs typeface="+mn-cs"/>
              </a:rPr>
              <a:t>believed</a:t>
            </a:r>
            <a:r>
              <a:rPr lang="en-US" sz="1200" kern="1200" dirty="0" smtClean="0">
                <a:solidFill>
                  <a:schemeClr val="tx1"/>
                </a:solidFill>
                <a:effectLst/>
                <a:latin typeface="+mn-lt"/>
                <a:ea typeface="+mn-ea"/>
                <a:cs typeface="+mn-cs"/>
              </a:rPr>
              <a:t> Jesus could help.  And of course, He did heal her daughter, because Jesus never turns away from a call for help.</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77CCF4-35CA-A948-9720-D4A31E565536}" type="slidenum">
              <a:rPr lang="en-US" smtClean="0"/>
              <a:t>5</a:t>
            </a:fld>
            <a:endParaRPr lang="en-US"/>
          </a:p>
        </p:txBody>
      </p:sp>
    </p:spTree>
    <p:extLst>
      <p:ext uri="{BB962C8B-B14F-4D97-AF65-F5344CB8AC3E}">
        <p14:creationId xmlns:p14="http://schemas.microsoft.com/office/powerpoint/2010/main" val="123312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Read the following paragraph, which is taken from the book The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by Ellen White: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a:t>
            </a:r>
            <a:r>
              <a:rPr lang="en-US" sz="1200" b="1" kern="1200" dirty="0" err="1" smtClean="0">
                <a:solidFill>
                  <a:schemeClr val="tx1"/>
                </a:solidFill>
                <a:effectLst/>
                <a:latin typeface="+mn-lt"/>
                <a:ea typeface="+mn-ea"/>
                <a:cs typeface="+mn-cs"/>
              </a:rPr>
              <a:t>Saviour</a:t>
            </a:r>
            <a:r>
              <a:rPr lang="en-US" sz="1200" b="1" kern="1200" dirty="0" smtClean="0">
                <a:solidFill>
                  <a:schemeClr val="tx1"/>
                </a:solidFill>
                <a:effectLst/>
                <a:latin typeface="+mn-lt"/>
                <a:ea typeface="+mn-ea"/>
                <a:cs typeface="+mn-cs"/>
              </a:rPr>
              <a:t> is satisfied.  He has tested her faith in Him.  By His dealings with her, He has shown that she who has been regarded as an outcast from Israel is no longer an alien, but a child in God’s household.  As a child, it is her privilege to share in the Father’s gifts.  Christ now grants her request, and finishes the lesson to the disciples.  </a:t>
            </a:r>
            <a:endParaRPr lang="en-US" b="1" dirty="0"/>
          </a:p>
        </p:txBody>
      </p:sp>
      <p:sp>
        <p:nvSpPr>
          <p:cNvPr id="4" name="Slide Number Placeholder 3"/>
          <p:cNvSpPr>
            <a:spLocks noGrp="1"/>
          </p:cNvSpPr>
          <p:nvPr>
            <p:ph type="sldNum" sz="quarter" idx="10"/>
          </p:nvPr>
        </p:nvSpPr>
        <p:spPr/>
        <p:txBody>
          <a:bodyPr/>
          <a:lstStyle/>
          <a:p>
            <a:fld id="{3877CCF4-35CA-A948-9720-D4A31E565536}" type="slidenum">
              <a:rPr lang="en-US" smtClean="0"/>
              <a:t>6</a:t>
            </a:fld>
            <a:endParaRPr lang="en-US"/>
          </a:p>
        </p:txBody>
      </p:sp>
    </p:spTree>
    <p:extLst>
      <p:ext uri="{BB962C8B-B14F-4D97-AF65-F5344CB8AC3E}">
        <p14:creationId xmlns:p14="http://schemas.microsoft.com/office/powerpoint/2010/main" val="109876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Turning to her with a look of pity and love, He says, ‘O woman, great is thy faith: be it unto thee even as thou wilt.’  From that hour, her daughter became whole.  The demon troubled her no more.  The woman departed, acknowledging her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and happy in the granting of her prayer” (p. 402).</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877CCF4-35CA-A948-9720-D4A31E565536}" type="slidenum">
              <a:rPr lang="en-US" smtClean="0"/>
              <a:t>7</a:t>
            </a:fld>
            <a:endParaRPr lang="en-US"/>
          </a:p>
        </p:txBody>
      </p:sp>
    </p:spTree>
    <p:extLst>
      <p:ext uri="{BB962C8B-B14F-4D97-AF65-F5344CB8AC3E}">
        <p14:creationId xmlns:p14="http://schemas.microsoft.com/office/powerpoint/2010/main" val="52506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Jesus showed the Canaanite woman that she was a beloved child of God as He shared His healing power.  Then Mrs. White says that the woman “departed, acknowledging her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 Do you think that she told her family and friends about this wonderful Jesus, her new Friend?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Can you think of anything that Jesus has done for you?  If you can, what do you think Jesus wants you to do about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commandment did Jesus give in John 15:12?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the greatest love that one person can show for another?  (John 15:13)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Who has shown that love for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77CCF4-35CA-A948-9720-D4A31E565536}" type="slidenum">
              <a:rPr lang="en-US" smtClean="0"/>
              <a:t>8</a:t>
            </a:fld>
            <a:endParaRPr lang="en-US"/>
          </a:p>
        </p:txBody>
      </p:sp>
    </p:spTree>
    <p:extLst>
      <p:ext uri="{BB962C8B-B14F-4D97-AF65-F5344CB8AC3E}">
        <p14:creationId xmlns:p14="http://schemas.microsoft.com/office/powerpoint/2010/main" val="76393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story is told of a woman who many years ago was expecting her first child.  During her pregnancy, she became very ill and the doctor finally told her that she was simply not strong enough to carry the child to term.  It was his advice that she end the pregnancy to save her own life.  Her husband wept as he urged her, “Darling, there may be another child, but there could never be anyone to take your place.  Please do as the doctor says.”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 woman asked, “Doctor, if I am very careful, is there a chance that this baby will be all right?”  Reluctantly the doctor admitted that such a chance existed, but warned again that it would surely kill the mother to give birth.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child must have a chance,” insisted the woman.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brave woman had a praying family, and through their prayers and God’s grace, a healthy child was born, and the mother lived to see her grandchildren.  Her own daughter often told others the story of her miraculous birth, and always added, “But Mother </a:t>
            </a:r>
            <a:r>
              <a:rPr lang="en-US" sz="1200" i="1" kern="1200" dirty="0" smtClean="0">
                <a:solidFill>
                  <a:schemeClr val="tx1"/>
                </a:solidFill>
                <a:effectLst/>
                <a:latin typeface="+mn-lt"/>
                <a:ea typeface="+mn-ea"/>
                <a:cs typeface="+mn-cs"/>
              </a:rPr>
              <a:t>was willing</a:t>
            </a:r>
            <a:r>
              <a:rPr lang="en-US" sz="1200" kern="1200" dirty="0" smtClean="0">
                <a:solidFill>
                  <a:schemeClr val="tx1"/>
                </a:solidFill>
                <a:effectLst/>
                <a:latin typeface="+mn-lt"/>
                <a:ea typeface="+mn-ea"/>
                <a:cs typeface="+mn-cs"/>
              </a:rPr>
              <a:t> to die for 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77CCF4-35CA-A948-9720-D4A31E565536}" type="slidenum">
              <a:rPr lang="en-US" smtClean="0"/>
              <a:t>9</a:t>
            </a:fld>
            <a:endParaRPr lang="en-US"/>
          </a:p>
        </p:txBody>
      </p:sp>
    </p:spTree>
    <p:extLst>
      <p:ext uri="{BB962C8B-B14F-4D97-AF65-F5344CB8AC3E}">
        <p14:creationId xmlns:p14="http://schemas.microsoft.com/office/powerpoint/2010/main" val="188154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11A42B-82ED-294C-9AF2-E252456C4753}"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100869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1A42B-82ED-294C-9AF2-E252456C4753}"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170018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1A42B-82ED-294C-9AF2-E252456C4753}"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54741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11A42B-82ED-294C-9AF2-E252456C4753}"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89745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11A42B-82ED-294C-9AF2-E252456C4753}" type="datetimeFigureOut">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182796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11A42B-82ED-294C-9AF2-E252456C4753}"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65629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11A42B-82ED-294C-9AF2-E252456C4753}" type="datetimeFigureOut">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90472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11A42B-82ED-294C-9AF2-E252456C4753}" type="datetimeFigureOut">
              <a:rPr lang="en-US" smtClean="0"/>
              <a:t>5/15/2016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155882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1A42B-82ED-294C-9AF2-E252456C4753}" type="datetimeFigureOut">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195357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1A42B-82ED-294C-9AF2-E252456C4753}"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78853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11A42B-82ED-294C-9AF2-E252456C4753}" type="datetimeFigureOut">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76A0B-2D9E-5C4D-B7A9-E488C8B512EC}" type="slidenum">
              <a:rPr lang="en-US" smtClean="0"/>
              <a:t>‹#›</a:t>
            </a:fld>
            <a:endParaRPr lang="en-US"/>
          </a:p>
        </p:txBody>
      </p:sp>
    </p:spTree>
    <p:extLst>
      <p:ext uri="{BB962C8B-B14F-4D97-AF65-F5344CB8AC3E}">
        <p14:creationId xmlns:p14="http://schemas.microsoft.com/office/powerpoint/2010/main" val="81094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1A42B-82ED-294C-9AF2-E252456C4753}" type="datetimeFigureOut">
              <a:rPr lang="en-US" smtClean="0"/>
              <a:t>5/15/2016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76A0B-2D9E-5C4D-B7A9-E488C8B512EC}" type="slidenum">
              <a:rPr lang="en-US" smtClean="0"/>
              <a:t>‹#›</a:t>
            </a:fld>
            <a:endParaRPr lang="en-US"/>
          </a:p>
        </p:txBody>
      </p:sp>
    </p:spTree>
    <p:extLst>
      <p:ext uri="{BB962C8B-B14F-4D97-AF65-F5344CB8AC3E}">
        <p14:creationId xmlns:p14="http://schemas.microsoft.com/office/powerpoint/2010/main" val="738844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en-US" sz="4800" b="1" dirty="0" smtClean="0">
                <a:solidFill>
                  <a:schemeClr val="bg1"/>
                </a:solidFill>
                <a:latin typeface="+mn-lt"/>
              </a:rPr>
              <a:t>Women </a:t>
            </a:r>
            <a:r>
              <a:rPr lang="en-US" sz="4800" b="1" i="1" dirty="0" smtClean="0">
                <a:solidFill>
                  <a:srgbClr val="FFC000"/>
                </a:solidFill>
                <a:latin typeface="Palatino Linotype" charset="0"/>
                <a:ea typeface="Palatino Linotype" charset="0"/>
                <a:cs typeface="Palatino Linotype" charset="0"/>
              </a:rPr>
              <a:t>Discovering</a:t>
            </a:r>
            <a:r>
              <a:rPr lang="en-US" sz="4800" b="1" dirty="0" smtClean="0">
                <a:solidFill>
                  <a:srgbClr val="FFC000"/>
                </a:solidFill>
                <a:latin typeface="+mn-lt"/>
              </a:rPr>
              <a:t> </a:t>
            </a:r>
            <a:r>
              <a:rPr lang="en-US" sz="4800" b="1" dirty="0" smtClean="0">
                <a:solidFill>
                  <a:schemeClr val="bg1"/>
                </a:solidFill>
                <a:latin typeface="+mn-lt"/>
              </a:rPr>
              <a:t>Jesus</a:t>
            </a:r>
            <a:endParaRPr lang="en-US" sz="4800" b="1" i="1" dirty="0">
              <a:solidFill>
                <a:schemeClr val="bg1"/>
              </a:solidFill>
              <a:latin typeface="Palatino Linotype" charset="0"/>
              <a:ea typeface="Palatino Linotype" charset="0"/>
              <a:cs typeface="Palatino Linotype" charset="0"/>
            </a:endParaRPr>
          </a:p>
        </p:txBody>
      </p:sp>
      <p:pic>
        <p:nvPicPr>
          <p:cNvPr id="5" name="Picture 7"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72301" y="6287032"/>
            <a:ext cx="2816347" cy="523220"/>
          </a:xfrm>
          <a:prstGeom prst="rect">
            <a:avLst/>
          </a:prstGeom>
          <a:noFill/>
        </p:spPr>
        <p:txBody>
          <a:bodyPr wrap="none" rtlCol="0">
            <a:spAutoFit/>
          </a:bodyPr>
          <a:lstStyle/>
          <a:p>
            <a:pPr algn="ctr"/>
            <a:r>
              <a:rPr lang="en-US" sz="1400" dirty="0" smtClean="0">
                <a:latin typeface="Palatino Linotype" charset="0"/>
                <a:ea typeface="Palatino Linotype" charset="0"/>
                <a:cs typeface="Palatino Linotype" charset="0"/>
              </a:rPr>
              <a:t>General Conference</a:t>
            </a:r>
          </a:p>
          <a:p>
            <a:pPr algn="ctr"/>
            <a:r>
              <a:rPr lang="en-US" sz="1400" dirty="0" smtClean="0">
                <a:latin typeface="Palatino Linotype" charset="0"/>
                <a:ea typeface="Palatino Linotype" charset="0"/>
                <a:cs typeface="Palatino Linotype" charset="0"/>
              </a:rPr>
              <a:t>Women's Ministries Department</a:t>
            </a:r>
            <a:endParaRPr lang="en-US" sz="1400" dirty="0">
              <a:latin typeface="Palatino Linotype" charset="0"/>
              <a:ea typeface="Palatino Linotype" charset="0"/>
              <a:cs typeface="Palatino Linotype" charset="0"/>
            </a:endParaRPr>
          </a:p>
        </p:txBody>
      </p:sp>
    </p:spTree>
    <p:extLst>
      <p:ext uri="{BB962C8B-B14F-4D97-AF65-F5344CB8AC3E}">
        <p14:creationId xmlns:p14="http://schemas.microsoft.com/office/powerpoint/2010/main" val="169819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628650" y="878080"/>
            <a:ext cx="7886700" cy="1325563"/>
          </a:xfrm>
        </p:spPr>
        <p:txBody>
          <a:bodyPr/>
          <a:lstStyle/>
          <a:p>
            <a:r>
              <a:rPr lang="en-US" b="1" dirty="0">
                <a:solidFill>
                  <a:schemeClr val="bg1">
                    <a:lumMod val="95000"/>
                  </a:schemeClr>
                </a:solidFill>
                <a:latin typeface="+mn-lt"/>
              </a:rPr>
              <a:t>SHOWING </a:t>
            </a:r>
            <a:r>
              <a:rPr lang="en-US" b="1" i="1" dirty="0" smtClean="0">
                <a:solidFill>
                  <a:schemeClr val="bg1">
                    <a:lumMod val="95000"/>
                  </a:schemeClr>
                </a:solidFill>
                <a:latin typeface="Palatino Linotype" charset="0"/>
                <a:ea typeface="Palatino Linotype" charset="0"/>
                <a:cs typeface="Palatino Linotype" charset="0"/>
              </a:rPr>
              <a:t>our</a:t>
            </a:r>
            <a:r>
              <a:rPr lang="en-US" b="1" dirty="0" smtClean="0">
                <a:solidFill>
                  <a:schemeClr val="bg1">
                    <a:lumMod val="95000"/>
                  </a:schemeClr>
                </a:solidFill>
                <a:latin typeface="+mn-lt"/>
              </a:rPr>
              <a:t> </a:t>
            </a:r>
            <a:r>
              <a:rPr lang="en-US" b="1" dirty="0">
                <a:solidFill>
                  <a:schemeClr val="bg1">
                    <a:lumMod val="95000"/>
                  </a:schemeClr>
                </a:solidFill>
                <a:latin typeface="+mn-lt"/>
              </a:rPr>
              <a:t>FRIENDSHIP</a:t>
            </a:r>
          </a:p>
        </p:txBody>
      </p:sp>
      <p:sp>
        <p:nvSpPr>
          <p:cNvPr id="3" name="Content Placeholder 2"/>
          <p:cNvSpPr>
            <a:spLocks noGrp="1"/>
          </p:cNvSpPr>
          <p:nvPr>
            <p:ph idx="1"/>
          </p:nvPr>
        </p:nvSpPr>
        <p:spPr>
          <a:xfrm>
            <a:off x="316417" y="2225945"/>
            <a:ext cx="8359233" cy="3973320"/>
          </a:xfrm>
        </p:spPr>
        <p:txBody>
          <a:bodyPr>
            <a:noAutofit/>
          </a:bodyPr>
          <a:lstStyle/>
          <a:p>
            <a:pPr marL="0" lvl="0" indent="0" algn="ctr">
              <a:lnSpc>
                <a:spcPct val="120000"/>
              </a:lnSpc>
              <a:buNone/>
            </a:pPr>
            <a:r>
              <a:rPr lang="en-US" b="1" dirty="0"/>
              <a:t>How can we show Jesus that we are His friends?  </a:t>
            </a:r>
            <a:endParaRPr lang="en-US" b="1" dirty="0" smtClean="0"/>
          </a:p>
          <a:p>
            <a:pPr marL="0" lvl="0" indent="0" algn="ctr">
              <a:lnSpc>
                <a:spcPct val="120000"/>
              </a:lnSpc>
              <a:buNone/>
            </a:pPr>
            <a:r>
              <a:rPr lang="en-US" b="1" dirty="0" smtClean="0"/>
              <a:t>(</a:t>
            </a:r>
            <a:r>
              <a:rPr lang="en-US" b="1" dirty="0"/>
              <a:t>John 15:14</a:t>
            </a:r>
            <a:r>
              <a:rPr lang="en-US" b="1" dirty="0" smtClean="0"/>
              <a:t>)</a:t>
            </a:r>
            <a:endParaRPr lang="en-US" b="1" dirty="0"/>
          </a:p>
          <a:p>
            <a:pPr>
              <a:lnSpc>
                <a:spcPct val="120000"/>
              </a:lnSpc>
            </a:pPr>
            <a:r>
              <a:rPr lang="en-US" sz="2400" dirty="0"/>
              <a:t>Jesus tells us in John 15:15 that He considers us friends and that He wants to prove that by telling us all that we can know about His Father and about Himself.  Where can we learn about God</a:t>
            </a:r>
            <a:r>
              <a:rPr lang="en-US" sz="2400" dirty="0" smtClean="0"/>
              <a:t>?</a:t>
            </a:r>
            <a:endParaRPr lang="en-US" sz="2400" dirty="0"/>
          </a:p>
          <a:p>
            <a:pPr>
              <a:lnSpc>
                <a:spcPct val="120000"/>
              </a:lnSpc>
            </a:pPr>
            <a:r>
              <a:rPr lang="en-US" sz="2400" dirty="0"/>
              <a:t>A circle of friends is the happiest place to learn about God.  He wants us to draw close to other Christians as we draw closer to Him.  Discuss in your group how you can do this.</a:t>
            </a:r>
          </a:p>
        </p:txBody>
      </p:sp>
    </p:spTree>
    <p:extLst>
      <p:ext uri="{BB962C8B-B14F-4D97-AF65-F5344CB8AC3E}">
        <p14:creationId xmlns:p14="http://schemas.microsoft.com/office/powerpoint/2010/main" val="172334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271815" y="834275"/>
            <a:ext cx="5861357" cy="945622"/>
          </a:xfrm>
        </p:spPr>
        <p:txBody>
          <a:bodyPr>
            <a:normAutofit fontScale="90000"/>
          </a:bodyPr>
          <a:lstStyle/>
          <a:p>
            <a:r>
              <a:rPr lang="en-US" b="1" dirty="0">
                <a:latin typeface="+mn-lt"/>
              </a:rPr>
              <a:t>W</a:t>
            </a:r>
            <a:r>
              <a:rPr lang="en-US" b="1" dirty="0" smtClean="0">
                <a:latin typeface="+mn-lt"/>
              </a:rPr>
              <a:t>ith my friend, </a:t>
            </a:r>
            <a:r>
              <a:rPr lang="en-US" b="1" dirty="0">
                <a:latin typeface="+mn-lt"/>
              </a:rPr>
              <a:t>J</a:t>
            </a:r>
            <a:r>
              <a:rPr lang="en-US" b="1" dirty="0" smtClean="0">
                <a:latin typeface="+mn-lt"/>
              </a:rPr>
              <a:t>esus, </a:t>
            </a:r>
            <a:br>
              <a:rPr lang="en-US" b="1" dirty="0" smtClean="0">
                <a:latin typeface="+mn-lt"/>
              </a:rPr>
            </a:br>
            <a:r>
              <a:rPr lang="en-US" b="1" i="1" dirty="0" smtClean="0">
                <a:latin typeface="Palatino Linotype" charset="0"/>
                <a:ea typeface="Palatino Linotype" charset="0"/>
                <a:cs typeface="Palatino Linotype" charset="0"/>
              </a:rPr>
              <a:t>I can face life unafraid</a:t>
            </a:r>
            <a:endParaRPr lang="en-US" i="1" dirty="0">
              <a:latin typeface="Palatino Linotype" charset="0"/>
              <a:ea typeface="Palatino Linotype" charset="0"/>
              <a:cs typeface="Palatino Linotype" charset="0"/>
            </a:endParaRPr>
          </a:p>
        </p:txBody>
      </p:sp>
      <p:sp>
        <p:nvSpPr>
          <p:cNvPr id="3" name="Content Placeholder 2"/>
          <p:cNvSpPr>
            <a:spLocks noGrp="1"/>
          </p:cNvSpPr>
          <p:nvPr>
            <p:ph idx="1"/>
          </p:nvPr>
        </p:nvSpPr>
        <p:spPr>
          <a:xfrm>
            <a:off x="1788375" y="2673115"/>
            <a:ext cx="5749848" cy="3460055"/>
          </a:xfrm>
        </p:spPr>
        <p:txBody>
          <a:bodyPr>
            <a:normAutofit/>
          </a:bodyPr>
          <a:lstStyle/>
          <a:p>
            <a:pPr marL="0" indent="0" algn="ctr">
              <a:buNone/>
            </a:pPr>
            <a:r>
              <a:rPr lang="en-US" sz="3600" dirty="0">
                <a:solidFill>
                  <a:schemeClr val="bg1">
                    <a:lumMod val="95000"/>
                  </a:schemeClr>
                </a:solidFill>
              </a:rPr>
              <a:t>I asked for a friend;</a:t>
            </a:r>
          </a:p>
          <a:p>
            <a:pPr marL="0" indent="0" algn="ctr">
              <a:buNone/>
            </a:pPr>
            <a:r>
              <a:rPr lang="en-US" sz="3600" dirty="0">
                <a:solidFill>
                  <a:schemeClr val="bg1">
                    <a:lumMod val="95000"/>
                  </a:schemeClr>
                </a:solidFill>
              </a:rPr>
              <a:t>God sent me One.</a:t>
            </a:r>
          </a:p>
          <a:p>
            <a:pPr marL="0" indent="0" algn="ctr">
              <a:buNone/>
            </a:pPr>
            <a:r>
              <a:rPr lang="en-US" sz="3600" dirty="0">
                <a:solidFill>
                  <a:schemeClr val="bg1">
                    <a:lumMod val="95000"/>
                  </a:schemeClr>
                </a:solidFill>
              </a:rPr>
              <a:t>I cried for love;</a:t>
            </a:r>
          </a:p>
          <a:p>
            <a:pPr marL="0" indent="0" algn="ctr">
              <a:buNone/>
            </a:pPr>
            <a:r>
              <a:rPr lang="en-US" sz="3600" dirty="0">
                <a:solidFill>
                  <a:schemeClr val="bg1">
                    <a:lumMod val="95000"/>
                  </a:schemeClr>
                </a:solidFill>
              </a:rPr>
              <a:t>God sent His Son.</a:t>
            </a:r>
          </a:p>
          <a:p>
            <a:pPr marL="0" indent="0" algn="ctr">
              <a:buNone/>
            </a:pPr>
            <a:endParaRPr lang="en-US" sz="3600" dirty="0">
              <a:solidFill>
                <a:schemeClr val="bg1">
                  <a:lumMod val="95000"/>
                </a:schemeClr>
              </a:solidFill>
            </a:endParaRPr>
          </a:p>
        </p:txBody>
      </p:sp>
    </p:spTree>
    <p:extLst>
      <p:ext uri="{BB962C8B-B14F-4D97-AF65-F5344CB8AC3E}">
        <p14:creationId xmlns:p14="http://schemas.microsoft.com/office/powerpoint/2010/main" val="64411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685800" y="3899432"/>
            <a:ext cx="7772400" cy="2387600"/>
          </a:xfrm>
        </p:spPr>
        <p:txBody>
          <a:bodyPr>
            <a:normAutofit/>
          </a:bodyPr>
          <a:lstStyle/>
          <a:p>
            <a:r>
              <a:rPr lang="en-US" sz="4800" b="1" dirty="0">
                <a:solidFill>
                  <a:srgbClr val="FFC000"/>
                </a:solidFill>
                <a:latin typeface="+mn-lt"/>
              </a:rPr>
              <a:t>Lesson </a:t>
            </a:r>
            <a:r>
              <a:rPr lang="en-US" sz="4800" b="1" dirty="0" smtClean="0">
                <a:solidFill>
                  <a:srgbClr val="FFC000"/>
                </a:solidFill>
                <a:latin typeface="+mn-lt"/>
              </a:rPr>
              <a:t>One </a:t>
            </a:r>
            <a:br>
              <a:rPr lang="en-US" sz="4800" b="1" dirty="0" smtClean="0">
                <a:solidFill>
                  <a:srgbClr val="FFC000"/>
                </a:solidFill>
                <a:latin typeface="+mn-lt"/>
              </a:rPr>
            </a:br>
            <a:r>
              <a:rPr lang="en-US" sz="4800" b="1" dirty="0" smtClean="0">
                <a:solidFill>
                  <a:schemeClr val="bg1"/>
                </a:solidFill>
                <a:latin typeface="+mn-lt"/>
              </a:rPr>
              <a:t>Jesus </a:t>
            </a:r>
            <a:r>
              <a:rPr lang="en-US" sz="4800" b="1" dirty="0">
                <a:solidFill>
                  <a:schemeClr val="bg1"/>
                </a:solidFill>
                <a:latin typeface="+mn-lt"/>
              </a:rPr>
              <a:t>is </a:t>
            </a:r>
            <a:r>
              <a:rPr lang="en-US" sz="4800" b="1" i="1" dirty="0">
                <a:solidFill>
                  <a:schemeClr val="bg1"/>
                </a:solidFill>
                <a:latin typeface="Palatino Linotype" charset="0"/>
                <a:ea typeface="Palatino Linotype" charset="0"/>
                <a:cs typeface="Palatino Linotype" charset="0"/>
              </a:rPr>
              <a:t>My Friend</a:t>
            </a:r>
          </a:p>
        </p:txBody>
      </p:sp>
    </p:spTree>
    <p:extLst>
      <p:ext uri="{BB962C8B-B14F-4D97-AF65-F5344CB8AC3E}">
        <p14:creationId xmlns:p14="http://schemas.microsoft.com/office/powerpoint/2010/main" val="706107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450233" y="521240"/>
            <a:ext cx="7886700" cy="1325563"/>
          </a:xfrm>
        </p:spPr>
        <p:txBody>
          <a:bodyPr/>
          <a:lstStyle/>
          <a:p>
            <a:r>
              <a:rPr lang="en-US" b="1" dirty="0" smtClean="0">
                <a:solidFill>
                  <a:schemeClr val="bg1">
                    <a:lumMod val="95000"/>
                  </a:schemeClr>
                </a:solidFill>
                <a:latin typeface="+mn-lt"/>
              </a:rPr>
              <a:t>Jesus is </a:t>
            </a:r>
            <a:r>
              <a:rPr lang="en-US" b="1" i="1" dirty="0" smtClean="0">
                <a:solidFill>
                  <a:schemeClr val="bg1">
                    <a:lumMod val="95000"/>
                  </a:schemeClr>
                </a:solidFill>
                <a:latin typeface="Palatino Linotype" charset="0"/>
                <a:ea typeface="Palatino Linotype" charset="0"/>
                <a:cs typeface="Palatino Linotype" charset="0"/>
              </a:rPr>
              <a:t>my friend</a:t>
            </a:r>
            <a:endParaRPr lang="en-US" b="1" i="1" dirty="0">
              <a:solidFill>
                <a:schemeClr val="bg1">
                  <a:lumMod val="95000"/>
                </a:schemeClr>
              </a:solidFill>
              <a:latin typeface="Palatino Linotype" charset="0"/>
              <a:ea typeface="Palatino Linotype" charset="0"/>
              <a:cs typeface="Palatino Linotype" charset="0"/>
            </a:endParaRPr>
          </a:p>
        </p:txBody>
      </p:sp>
      <p:sp>
        <p:nvSpPr>
          <p:cNvPr id="3" name="Content Placeholder 2"/>
          <p:cNvSpPr>
            <a:spLocks noGrp="1"/>
          </p:cNvSpPr>
          <p:nvPr>
            <p:ph idx="1"/>
          </p:nvPr>
        </p:nvSpPr>
        <p:spPr>
          <a:xfrm>
            <a:off x="628650" y="2198159"/>
            <a:ext cx="7886700" cy="4659841"/>
          </a:xfrm>
        </p:spPr>
        <p:txBody>
          <a:bodyPr>
            <a:normAutofit/>
          </a:bodyPr>
          <a:lstStyle/>
          <a:p>
            <a:pPr marL="0" indent="0" algn="ctr">
              <a:buNone/>
            </a:pPr>
            <a:r>
              <a:rPr lang="en-US" b="1" dirty="0"/>
              <a:t>“What a Friend we have in Jesus!</a:t>
            </a:r>
          </a:p>
          <a:p>
            <a:pPr marL="0" indent="0" algn="ctr">
              <a:buNone/>
            </a:pPr>
            <a:r>
              <a:rPr lang="en-US" b="1" dirty="0"/>
              <a:t>All our sins and </a:t>
            </a:r>
            <a:r>
              <a:rPr lang="en-US" b="1" dirty="0" err="1"/>
              <a:t>griefs</a:t>
            </a:r>
            <a:r>
              <a:rPr lang="en-US" b="1" dirty="0"/>
              <a:t> to bear;</a:t>
            </a:r>
          </a:p>
          <a:p>
            <a:pPr marL="0" indent="0" algn="ctr">
              <a:buNone/>
            </a:pPr>
            <a:r>
              <a:rPr lang="en-US" b="1" dirty="0"/>
              <a:t>What a privilege to carry</a:t>
            </a:r>
          </a:p>
          <a:p>
            <a:pPr marL="0" indent="0" algn="ctr">
              <a:buNone/>
            </a:pPr>
            <a:r>
              <a:rPr lang="en-US" b="1" dirty="0"/>
              <a:t>Everything to Him in prayer</a:t>
            </a:r>
            <a:r>
              <a:rPr lang="en-US" b="1" dirty="0" smtClean="0"/>
              <a:t>!”</a:t>
            </a:r>
          </a:p>
          <a:p>
            <a:pPr marL="0" indent="0" algn="ctr">
              <a:buNone/>
            </a:pPr>
            <a:endParaRPr lang="en-US" dirty="0"/>
          </a:p>
          <a:p>
            <a:pPr marL="0" indent="0" algn="ctr">
              <a:lnSpc>
                <a:spcPct val="100000"/>
              </a:lnSpc>
              <a:buNone/>
            </a:pPr>
            <a:r>
              <a:rPr lang="en-US" b="1" i="1" dirty="0">
                <a:solidFill>
                  <a:srgbClr val="7030A0"/>
                </a:solidFill>
                <a:latin typeface="Palatino Linotype" charset="0"/>
                <a:ea typeface="Palatino Linotype" charset="0"/>
                <a:cs typeface="Palatino Linotype" charset="0"/>
              </a:rPr>
              <a:t>The words bring comfort to the sorrowing, and new hope to the friendless.  JESUS is our Friend!  What joy that causes!</a:t>
            </a:r>
          </a:p>
          <a:p>
            <a:pPr marL="0" indent="0" algn="ctr">
              <a:lnSpc>
                <a:spcPct val="100000"/>
              </a:lnSpc>
              <a:buNone/>
            </a:pPr>
            <a:r>
              <a:rPr lang="en-US" dirty="0"/>
              <a:t> </a:t>
            </a:r>
          </a:p>
          <a:p>
            <a:pPr marL="0" indent="0" algn="ctr">
              <a:buNone/>
            </a:pPr>
            <a:endParaRPr lang="en-US" dirty="0"/>
          </a:p>
        </p:txBody>
      </p:sp>
    </p:spTree>
    <p:extLst>
      <p:ext uri="{BB962C8B-B14F-4D97-AF65-F5344CB8AC3E}">
        <p14:creationId xmlns:p14="http://schemas.microsoft.com/office/powerpoint/2010/main" val="800414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919306"/>
            <a:ext cx="7886700" cy="1325563"/>
          </a:xfrm>
        </p:spPr>
        <p:txBody>
          <a:bodyPr/>
          <a:lstStyle/>
          <a:p>
            <a:r>
              <a:rPr lang="en-US" b="1" dirty="0">
                <a:latin typeface="+mn-lt"/>
                <a:ea typeface="Palatino Linotype" charset="0"/>
                <a:cs typeface="Palatino Linotype" charset="0"/>
              </a:rPr>
              <a:t>FRIENDS</a:t>
            </a:r>
          </a:p>
        </p:txBody>
      </p:sp>
      <p:sp>
        <p:nvSpPr>
          <p:cNvPr id="3" name="Content Placeholder 2"/>
          <p:cNvSpPr>
            <a:spLocks noGrp="1"/>
          </p:cNvSpPr>
          <p:nvPr>
            <p:ph idx="1"/>
          </p:nvPr>
        </p:nvSpPr>
        <p:spPr>
          <a:xfrm>
            <a:off x="1007790" y="2177358"/>
            <a:ext cx="7645555" cy="4351338"/>
          </a:xfrm>
        </p:spPr>
        <p:txBody>
          <a:bodyPr>
            <a:normAutofit/>
          </a:bodyPr>
          <a:lstStyle/>
          <a:p>
            <a:pPr marL="0" indent="0" algn="ctr">
              <a:buNone/>
            </a:pPr>
            <a:r>
              <a:rPr lang="en-US" dirty="0">
                <a:solidFill>
                  <a:schemeClr val="bg1"/>
                </a:solidFill>
              </a:rPr>
              <a:t>Solomon, who was famous for his wisdom, has much to say about friends.  Let’s look for a few moments at some of his wise advice.</a:t>
            </a:r>
          </a:p>
          <a:p>
            <a:pPr marL="0" indent="0" algn="ctr">
              <a:buNone/>
            </a:pPr>
            <a:r>
              <a:rPr lang="en-US" dirty="0">
                <a:solidFill>
                  <a:schemeClr val="bg1"/>
                </a:solidFill>
              </a:rPr>
              <a:t> </a:t>
            </a:r>
          </a:p>
          <a:p>
            <a:pPr marL="514350" lvl="0" indent="-514350">
              <a:buFont typeface="+mj-lt"/>
              <a:buAutoNum type="arabicPeriod"/>
            </a:pPr>
            <a:r>
              <a:rPr lang="en-US" dirty="0">
                <a:solidFill>
                  <a:schemeClr val="bg1"/>
                </a:solidFill>
              </a:rPr>
              <a:t>When can we count on the love of a friend?  </a:t>
            </a:r>
            <a:r>
              <a:rPr lang="en-US" i="1" dirty="0">
                <a:solidFill>
                  <a:schemeClr val="bg1"/>
                </a:solidFill>
              </a:rPr>
              <a:t>(Proverbs 17:17</a:t>
            </a:r>
            <a:r>
              <a:rPr lang="en-US" i="1" dirty="0" smtClean="0">
                <a:solidFill>
                  <a:schemeClr val="bg1"/>
                </a:solidFill>
              </a:rPr>
              <a:t>)</a:t>
            </a:r>
          </a:p>
          <a:p>
            <a:pPr marL="514350" lvl="0" indent="-514350">
              <a:buFont typeface="+mj-lt"/>
              <a:buAutoNum type="arabicPeriod"/>
            </a:pPr>
            <a:endParaRPr lang="en-US" dirty="0">
              <a:solidFill>
                <a:schemeClr val="bg1"/>
              </a:solidFill>
            </a:endParaRPr>
          </a:p>
          <a:p>
            <a:pPr marL="514350" lvl="0" indent="-514350">
              <a:buFont typeface="+mj-lt"/>
              <a:buAutoNum type="arabicPeriod"/>
            </a:pPr>
            <a:r>
              <a:rPr lang="en-US" dirty="0">
                <a:solidFill>
                  <a:schemeClr val="bg1"/>
                </a:solidFill>
              </a:rPr>
              <a:t>How can we have friends of our own?  </a:t>
            </a:r>
            <a:r>
              <a:rPr lang="en-US" i="1" dirty="0">
                <a:solidFill>
                  <a:schemeClr val="bg1"/>
                </a:solidFill>
              </a:rPr>
              <a:t>(Proverbs 18:24, first part)</a:t>
            </a:r>
            <a:endParaRPr lang="en-US" dirty="0">
              <a:solidFill>
                <a:schemeClr val="bg1"/>
              </a:solidFill>
            </a:endParaRPr>
          </a:p>
        </p:txBody>
      </p:sp>
    </p:spTree>
    <p:extLst>
      <p:ext uri="{BB962C8B-B14F-4D97-AF65-F5344CB8AC3E}">
        <p14:creationId xmlns:p14="http://schemas.microsoft.com/office/powerpoint/2010/main" val="175161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628650" y="2306141"/>
            <a:ext cx="7886700" cy="4351338"/>
          </a:xfrm>
        </p:spPr>
        <p:txBody>
          <a:bodyPr/>
          <a:lstStyle/>
          <a:p>
            <a:pPr marL="0" lvl="0" indent="0" algn="ctr">
              <a:lnSpc>
                <a:spcPct val="100000"/>
              </a:lnSpc>
              <a:buNone/>
            </a:pPr>
            <a:r>
              <a:rPr lang="en-US" sz="3200" b="1" dirty="0"/>
              <a:t>Solomon mentions a Friend that sticks closer than a brother (Proverbs 18:24, last part</a:t>
            </a:r>
            <a:r>
              <a:rPr lang="en-US" sz="3200" b="1" i="1" dirty="0"/>
              <a:t>).</a:t>
            </a:r>
            <a:r>
              <a:rPr lang="en-US" sz="3200" b="1" dirty="0"/>
              <a:t>  Whom do you think he means?</a:t>
            </a:r>
          </a:p>
          <a:p>
            <a:pPr marL="0" indent="0">
              <a:buNone/>
            </a:pPr>
            <a:endParaRPr lang="en-US" dirty="0"/>
          </a:p>
          <a:p>
            <a:pPr marL="0" lvl="0" indent="0" algn="ctr">
              <a:buNone/>
            </a:pPr>
            <a:r>
              <a:rPr lang="en-US" sz="3200" b="1" dirty="0">
                <a:solidFill>
                  <a:srgbClr val="7030A0"/>
                </a:solidFill>
              </a:rPr>
              <a:t>In Proverbs 27:9, what quality of friendship do you see mentioned?</a:t>
            </a:r>
          </a:p>
        </p:txBody>
      </p:sp>
    </p:spTree>
    <p:extLst>
      <p:ext uri="{BB962C8B-B14F-4D97-AF65-F5344CB8AC3E}">
        <p14:creationId xmlns:p14="http://schemas.microsoft.com/office/powerpoint/2010/main" val="10663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628650" y="2115555"/>
            <a:ext cx="7886700" cy="4351338"/>
          </a:xfrm>
        </p:spPr>
        <p:txBody>
          <a:bodyPr>
            <a:noAutofit/>
          </a:bodyPr>
          <a:lstStyle/>
          <a:p>
            <a:pPr marL="0" indent="0" algn="ctr">
              <a:buNone/>
            </a:pPr>
            <a:r>
              <a:rPr lang="en-US" sz="3200" dirty="0">
                <a:solidFill>
                  <a:schemeClr val="bg1">
                    <a:lumMod val="95000"/>
                  </a:schemeClr>
                </a:solidFill>
              </a:rPr>
              <a:t>“The </a:t>
            </a:r>
            <a:r>
              <a:rPr lang="en-US" sz="3200" dirty="0" err="1">
                <a:solidFill>
                  <a:schemeClr val="bg1">
                    <a:lumMod val="95000"/>
                  </a:schemeClr>
                </a:solidFill>
              </a:rPr>
              <a:t>Saviour</a:t>
            </a:r>
            <a:r>
              <a:rPr lang="en-US" sz="3200" dirty="0">
                <a:solidFill>
                  <a:schemeClr val="bg1">
                    <a:lumMod val="95000"/>
                  </a:schemeClr>
                </a:solidFill>
              </a:rPr>
              <a:t> is satisfied.  He has tested her faith in Him.  By His dealings with her, He has shown that she who has been regarded as an outcast from Israel is no longer an alien, but a child in God’s household.  As a child, it is her privilege to share in the Father’s gifts.  Christ now grants her request, and finishes the lesson to the disciples.  </a:t>
            </a:r>
          </a:p>
          <a:p>
            <a:pPr marL="0" indent="0" algn="ctr">
              <a:buNone/>
            </a:pPr>
            <a:endParaRPr lang="en-US" sz="3200" dirty="0">
              <a:solidFill>
                <a:schemeClr val="bg1">
                  <a:lumMod val="95000"/>
                </a:schemeClr>
              </a:solidFill>
            </a:endParaRPr>
          </a:p>
        </p:txBody>
      </p:sp>
    </p:spTree>
    <p:extLst>
      <p:ext uri="{BB962C8B-B14F-4D97-AF65-F5344CB8AC3E}">
        <p14:creationId xmlns:p14="http://schemas.microsoft.com/office/powerpoint/2010/main" val="48681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3" name="Content Placeholder 2"/>
          <p:cNvSpPr>
            <a:spLocks noGrp="1"/>
          </p:cNvSpPr>
          <p:nvPr>
            <p:ph idx="1"/>
          </p:nvPr>
        </p:nvSpPr>
        <p:spPr>
          <a:xfrm>
            <a:off x="628650" y="2360881"/>
            <a:ext cx="7886700" cy="3683077"/>
          </a:xfrm>
        </p:spPr>
        <p:txBody>
          <a:bodyPr>
            <a:normAutofit/>
          </a:bodyPr>
          <a:lstStyle/>
          <a:p>
            <a:pPr marL="0" indent="0" algn="ctr">
              <a:buNone/>
            </a:pPr>
            <a:r>
              <a:rPr lang="en-US" sz="3200" dirty="0">
                <a:solidFill>
                  <a:schemeClr val="bg1">
                    <a:lumMod val="95000"/>
                  </a:schemeClr>
                </a:solidFill>
              </a:rPr>
              <a:t>Turning to her with a look of pity and love, He says, ‘O woman, great is thy faith: be it unto thee even as thou wilt.’  From that hour, her daughter became whole.  The demon troubled her no more.  The woman departed, acknowledging her </a:t>
            </a:r>
            <a:r>
              <a:rPr lang="en-US" sz="3200" dirty="0" err="1">
                <a:solidFill>
                  <a:schemeClr val="bg1">
                    <a:lumMod val="95000"/>
                  </a:schemeClr>
                </a:solidFill>
              </a:rPr>
              <a:t>Saviour</a:t>
            </a:r>
            <a:r>
              <a:rPr lang="en-US" sz="3200" dirty="0">
                <a:solidFill>
                  <a:schemeClr val="bg1">
                    <a:lumMod val="95000"/>
                  </a:schemeClr>
                </a:solidFill>
              </a:rPr>
              <a:t>, and happy in the granting of her prayer” (p. 402).</a:t>
            </a:r>
          </a:p>
        </p:txBody>
      </p:sp>
    </p:spTree>
    <p:extLst>
      <p:ext uri="{BB962C8B-B14F-4D97-AF65-F5344CB8AC3E}">
        <p14:creationId xmlns:p14="http://schemas.microsoft.com/office/powerpoint/2010/main" val="119797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JESUS, OUR BEST FRIEND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3" name="Content Placeholder 2"/>
          <p:cNvSpPr>
            <a:spLocks noGrp="1"/>
          </p:cNvSpPr>
          <p:nvPr>
            <p:ph idx="1"/>
          </p:nvPr>
        </p:nvSpPr>
        <p:spPr>
          <a:xfrm>
            <a:off x="472531" y="2070953"/>
            <a:ext cx="8359233" cy="4608631"/>
          </a:xfrm>
        </p:spPr>
        <p:txBody>
          <a:bodyPr>
            <a:normAutofit lnSpcReduction="10000"/>
          </a:bodyPr>
          <a:lstStyle/>
          <a:p>
            <a:pPr marL="0" lvl="0" indent="0">
              <a:lnSpc>
                <a:spcPct val="120000"/>
              </a:lnSpc>
              <a:buNone/>
            </a:pPr>
            <a:r>
              <a:rPr lang="en-US" dirty="0"/>
              <a:t>Jesus showed the Canaanite woman that she was a beloved child of God as He shared His healing power.  Then Mrs. White says that the woman “departed, acknowledging her </a:t>
            </a:r>
            <a:r>
              <a:rPr lang="en-US" dirty="0" err="1" smtClean="0"/>
              <a:t>Saviour</a:t>
            </a:r>
            <a:r>
              <a:rPr lang="en-US" dirty="0" smtClean="0"/>
              <a:t>...” </a:t>
            </a:r>
            <a:r>
              <a:rPr lang="en-US" dirty="0"/>
              <a:t>Do you think that she told her family and friends about this wonderful Jesus, her new Friend?</a:t>
            </a:r>
          </a:p>
          <a:p>
            <a:pPr>
              <a:lnSpc>
                <a:spcPct val="120000"/>
              </a:lnSpc>
            </a:pPr>
            <a:r>
              <a:rPr lang="en-US" dirty="0"/>
              <a:t> </a:t>
            </a:r>
            <a:r>
              <a:rPr lang="en-US" b="1" dirty="0" smtClean="0"/>
              <a:t>Can </a:t>
            </a:r>
            <a:r>
              <a:rPr lang="en-US" b="1" dirty="0"/>
              <a:t>you think of anything that Jesus has done for you?  If you can, what do you think Jesus wants you to do about it?</a:t>
            </a:r>
          </a:p>
        </p:txBody>
      </p:sp>
    </p:spTree>
    <p:extLst>
      <p:ext uri="{BB962C8B-B14F-4D97-AF65-F5344CB8AC3E}">
        <p14:creationId xmlns:p14="http://schemas.microsoft.com/office/powerpoint/2010/main" val="195116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328815" cy="6858000"/>
          </a:xfrm>
          <a:prstGeom prst="rect">
            <a:avLst/>
          </a:prstGeom>
        </p:spPr>
      </p:pic>
      <p:sp>
        <p:nvSpPr>
          <p:cNvPr id="2" name="Title 1"/>
          <p:cNvSpPr>
            <a:spLocks noGrp="1"/>
          </p:cNvSpPr>
          <p:nvPr>
            <p:ph type="title"/>
          </p:nvPr>
        </p:nvSpPr>
        <p:spPr>
          <a:xfrm>
            <a:off x="628650" y="855775"/>
            <a:ext cx="7886700" cy="1325563"/>
          </a:xfrm>
        </p:spPr>
        <p:txBody>
          <a:bodyPr/>
          <a:lstStyle/>
          <a:p>
            <a:r>
              <a:rPr lang="en-US" b="1" dirty="0" smtClean="0">
                <a:latin typeface="+mn-lt"/>
              </a:rPr>
              <a:t>A Story</a:t>
            </a:r>
            <a:endParaRPr lang="en-US" b="1" dirty="0">
              <a:latin typeface="+mn-lt"/>
            </a:endParaRPr>
          </a:p>
        </p:txBody>
      </p:sp>
      <p:pic>
        <p:nvPicPr>
          <p:cNvPr id="5" name="Picture 4"/>
          <p:cNvPicPr>
            <a:picLocks noChangeAspect="1"/>
          </p:cNvPicPr>
          <p:nvPr/>
        </p:nvPicPr>
        <p:blipFill rotWithShape="1">
          <a:blip r:embed="rId4"/>
          <a:srcRect r="24875"/>
          <a:stretch/>
        </p:blipFill>
        <p:spPr>
          <a:xfrm>
            <a:off x="561744" y="2364337"/>
            <a:ext cx="4510049" cy="3977269"/>
          </a:xfrm>
          <a:prstGeom prst="rect">
            <a:avLst/>
          </a:prstGeom>
          <a:ln>
            <a:noFill/>
          </a:ln>
          <a:effectLst>
            <a:softEdge rad="112500"/>
          </a:effectLst>
        </p:spPr>
      </p:pic>
    </p:spTree>
    <p:extLst>
      <p:ext uri="{BB962C8B-B14F-4D97-AF65-F5344CB8AC3E}">
        <p14:creationId xmlns:p14="http://schemas.microsoft.com/office/powerpoint/2010/main" val="204666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TotalTime>
  <Words>960</Words>
  <Application>Microsoft Office PowerPoint</Application>
  <PresentationFormat>On-screen Show (4:3)</PresentationFormat>
  <Paragraphs>112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Women Discovering Jesus</vt:lpstr>
      <vt:lpstr>Lesson One  Jesus is My Friend</vt:lpstr>
      <vt:lpstr>Jesus is my friend</vt:lpstr>
      <vt:lpstr>FRIENDS</vt:lpstr>
      <vt:lpstr>PowerPoint Presentation</vt:lpstr>
      <vt:lpstr>PowerPoint Presentation</vt:lpstr>
      <vt:lpstr>PowerPoint Presentation</vt:lpstr>
      <vt:lpstr>JESUS, OUR BEST FRIEND</vt:lpstr>
      <vt:lpstr>A Story</vt:lpstr>
      <vt:lpstr>SHOWING our FRIENDSHIP</vt:lpstr>
      <vt:lpstr>With my friend, Jesus,  I can face life unafraid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One:  Jesus is My Friend</dc:title>
  <dc:creator>Arrais, Raquel</dc:creator>
  <cp:lastModifiedBy>Lynnetta Hamstra</cp:lastModifiedBy>
  <cp:revision>12</cp:revision>
  <dcterms:created xsi:type="dcterms:W3CDTF">2016-02-18T21:49:09Z</dcterms:created>
  <dcterms:modified xsi:type="dcterms:W3CDTF">2016-05-16T03:46:22Z</dcterms:modified>
</cp:coreProperties>
</file>